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ora Semi Bold"/>
      <p:regular r:id="rId12"/>
    </p:embeddedFont>
    <p:embeddedFont>
      <p:font typeface="Sora Semi Bold"/>
      <p:regular r:id="rId13"/>
    </p:embeddedFont>
    <p:embeddedFont>
      <p:font typeface="Sora Light"/>
      <p:regular r:id="rId14"/>
    </p:embeddedFont>
    <p:embeddedFont>
      <p:font typeface="Sora Light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977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Acquisition Data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80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Summit Sporting Goods × PowerBite Nutrition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3847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Building a unified analytics layer on Databricks Lakehouse to merge a startup acquisition into enterprise-grade reporting.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783" y="617339"/>
            <a:ext cx="2026206" cy="396835"/>
          </a:xfrm>
          <a:prstGeom prst="roundRect">
            <a:avLst>
              <a:gd name="adj" fmla="val 17995"/>
            </a:avLst>
          </a:prstGeom>
          <a:solidFill>
            <a:srgbClr val="F9D2D6"/>
          </a:solidFill>
          <a:ln/>
        </p:spPr>
      </p:sp>
      <p:sp>
        <p:nvSpPr>
          <p:cNvPr id="3" name="Text 1"/>
          <p:cNvSpPr/>
          <p:nvPr/>
        </p:nvSpPr>
        <p:spPr>
          <a:xfrm>
            <a:off x="871299" y="681038"/>
            <a:ext cx="177117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 PROBLEM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3783" y="1097518"/>
            <a:ext cx="10139124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Two Companies, Two Data Realities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743783" y="2109192"/>
            <a:ext cx="1314283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PowerBite Nutrition's chaotic startup data into Summit Sporting Goods' mature analytics ecosystem.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90788" y="2680335"/>
            <a:ext cx="6618208" cy="3468886"/>
          </a:xfrm>
          <a:prstGeom prst="roundRect">
            <a:avLst>
              <a:gd name="adj" fmla="val 4411"/>
            </a:avLst>
          </a:prstGeom>
          <a:solidFill>
            <a:srgbClr val="790C1C"/>
          </a:solidFill>
          <a:ln/>
        </p:spPr>
      </p:sp>
      <p:sp>
        <p:nvSpPr>
          <p:cNvPr id="7" name="Shape 5"/>
          <p:cNvSpPr/>
          <p:nvPr/>
        </p:nvSpPr>
        <p:spPr>
          <a:xfrm>
            <a:off x="803315" y="2914769"/>
            <a:ext cx="6193155" cy="3000018"/>
          </a:xfrm>
          <a:prstGeom prst="roundRect">
            <a:avLst>
              <a:gd name="adj" fmla="val 2975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023461" y="3134916"/>
            <a:ext cx="637580" cy="637580"/>
          </a:xfrm>
          <a:prstGeom prst="roundRect">
            <a:avLst>
              <a:gd name="adj" fmla="val 14340295"/>
            </a:avLst>
          </a:prstGeom>
          <a:solidFill>
            <a:srgbClr val="DA1B2E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8840" y="3310176"/>
            <a:ext cx="286822" cy="28682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23461" y="3980855"/>
            <a:ext cx="479595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Parent — Summit Sporting Goods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3461" y="4538782"/>
            <a:ext cx="5752862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Mature ERP data pipelines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Monthly reporting cadence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Existing gold analytics tables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82019" y="2914769"/>
            <a:ext cx="6312218" cy="2857976"/>
          </a:xfrm>
          <a:prstGeom prst="roundRect">
            <a:avLst>
              <a:gd name="adj" fmla="val 3839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59159" y="2914769"/>
            <a:ext cx="91440" cy="2857976"/>
          </a:xfrm>
          <a:prstGeom prst="roundRect">
            <a:avLst>
              <a:gd name="adj" fmla="val 97619"/>
            </a:avLst>
          </a:prstGeom>
          <a:solidFill>
            <a:srgbClr val="DA1B2E"/>
          </a:solidFill>
          <a:ln/>
        </p:spPr>
      </p:sp>
      <p:sp>
        <p:nvSpPr>
          <p:cNvPr id="14" name="Text 11"/>
          <p:cNvSpPr/>
          <p:nvPr/>
        </p:nvSpPr>
        <p:spPr>
          <a:xfrm>
            <a:off x="7885986" y="3150156"/>
            <a:ext cx="443281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🚀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Child — PowerBite Nutrition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85986" y="3708083"/>
            <a:ext cx="5772864" cy="1829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chaos: CSVs, spreadsheets, inconsistent formats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Daily transaction volume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Missing values, dirty records, mismatched schemas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3783" y="6383655"/>
            <a:ext cx="13142833" cy="1228606"/>
          </a:xfrm>
          <a:prstGeom prst="roundRect">
            <a:avLst>
              <a:gd name="adj" fmla="val 7265"/>
            </a:avLst>
          </a:prstGeom>
          <a:solidFill>
            <a:srgbClr val="F7BBC1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" y="6699528"/>
            <a:ext cx="265628" cy="21252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434465" y="6645116"/>
            <a:ext cx="12239625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 Goal: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One consolidated dashboard across both companies · Reliable metrics for revenue, quantity, and top products · Foundation for forecasting and inventory planning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59312" y="497681"/>
            <a:ext cx="1284327" cy="295037"/>
          </a:xfrm>
          <a:prstGeom prst="roundRect">
            <a:avLst>
              <a:gd name="adj" fmla="val 19305"/>
            </a:avLst>
          </a:prstGeom>
          <a:solidFill>
            <a:srgbClr val="F9D2D6"/>
          </a:solidFill>
          <a:ln/>
        </p:spPr>
      </p:sp>
      <p:sp>
        <p:nvSpPr>
          <p:cNvPr id="3" name="Text 1"/>
          <p:cNvSpPr/>
          <p:nvPr/>
        </p:nvSpPr>
        <p:spPr>
          <a:xfrm>
            <a:off x="1260991" y="548521"/>
            <a:ext cx="1080968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ARCHITECTURE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159312" y="845701"/>
            <a:ext cx="7701677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Lakehouse Pipeline on Databricks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1159312" y="1602105"/>
            <a:ext cx="12311777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Medallion Architecture with a merge strategy — from raw ingestion to unified gold analytics.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176" y="1992987"/>
            <a:ext cx="11057930" cy="4003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97902" y="5009622"/>
            <a:ext cx="2915750" cy="36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Gold — Unified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597902" y="3803078"/>
            <a:ext cx="2915750" cy="36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Silver — Cleansing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597902" y="2584222"/>
            <a:ext cx="2915750" cy="36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Bronze — Raw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159312" y="6145173"/>
            <a:ext cx="12311777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Child data flows through each medallion layer before merging into Summit's parent gold tables, powering dashboards and natural-language querying via Databricks Genie.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159312" y="6777752"/>
            <a:ext cx="4015502" cy="954048"/>
          </a:xfrm>
          <a:prstGeom prst="roundRect">
            <a:avLst>
              <a:gd name="adj" fmla="val 74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36358" y="6954798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Bronze = Raw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336358" y="7313057"/>
            <a:ext cx="3661410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Append-only, full lineage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307330" y="6777752"/>
            <a:ext cx="4015621" cy="954048"/>
          </a:xfrm>
          <a:prstGeom prst="roundRect">
            <a:avLst>
              <a:gd name="adj" fmla="val 74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484376" y="6954798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Silver = Clean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484376" y="7313057"/>
            <a:ext cx="366152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Validated, standardised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9455468" y="6777752"/>
            <a:ext cx="4015621" cy="954048"/>
          </a:xfrm>
          <a:prstGeom prst="roundRect">
            <a:avLst>
              <a:gd name="adj" fmla="val 74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632513" y="6954798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Gold = BI-Ready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632513" y="7313057"/>
            <a:ext cx="366152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Unified model, merged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822484"/>
            <a:ext cx="935117" cy="407075"/>
          </a:xfrm>
          <a:prstGeom prst="roundRect">
            <a:avLst>
              <a:gd name="adj" fmla="val 17883"/>
            </a:avLst>
          </a:prstGeom>
          <a:solidFill>
            <a:srgbClr val="F9D2D6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887373"/>
            <a:ext cx="67532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IMPACT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316117"/>
            <a:ext cx="102978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Engineering Challenges Solved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58309" y="2353747"/>
            <a:ext cx="13113782" cy="3542348"/>
          </a:xfrm>
          <a:prstGeom prst="roundRect">
            <a:avLst>
              <a:gd name="adj" fmla="val 25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36136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742" y="2498884"/>
            <a:ext cx="32305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Challenge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654034" y="2498884"/>
            <a:ext cx="32267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321516" y="2498884"/>
            <a:ext cx="53263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2983111"/>
            <a:ext cx="130985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742" y="3120628"/>
            <a:ext cx="323052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Grain mismatch (daily vs monthly)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654034" y="3120628"/>
            <a:ext cx="32267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Inconsistent KPIs across companies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321516" y="3120628"/>
            <a:ext cx="53263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Aggregate child orders to monthly grain before merge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3951565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4089083"/>
            <a:ext cx="32305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Dirty / inconsistent data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654034" y="4089083"/>
            <a:ext cx="32267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Broken joins, unreliable reporting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321516" y="4089083"/>
            <a:ext cx="53263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Silver cleansing: trim, dedupe, standardise, null handling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65929" y="4920020"/>
            <a:ext cx="130985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82742" y="5057537"/>
            <a:ext cx="323052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Unreliable IDs / schema mismatch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4654034" y="5057537"/>
            <a:ext cx="32267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Wrong product mapping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8321516" y="5057537"/>
            <a:ext cx="53263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Surrogate product_code + mappings to parent schema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58309" y="6139815"/>
            <a:ext cx="13113782" cy="1267182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6464737"/>
            <a:ext cx="270748" cy="21657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62207" y="6410444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Outcome: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single trusted Gold layer powering executive dashboards and ad-hoc analysis across both Summit Sporting Goods and PowerBite Nutrition.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750" y="595074"/>
            <a:ext cx="617124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Summary &amp; Next Steps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88750" y="1534001"/>
            <a:ext cx="7739301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pipeline delivers a production-ready foundation for unified enterprise analytics post-acquisition.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0" y="2361724"/>
            <a:ext cx="1003340" cy="12040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77946" y="2562344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Ingest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377946" y="3003828"/>
            <a:ext cx="655010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Raw child data lands in Bronze with full lineage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50" y="3565803"/>
            <a:ext cx="1003340" cy="12040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77946" y="3766423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Clean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377946" y="4207907"/>
            <a:ext cx="655010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Silver layer standardises schemas and quality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50" y="4769882"/>
            <a:ext cx="1003340" cy="12040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77946" y="4970502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Merge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377946" y="5411986"/>
            <a:ext cx="655010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Gold unifies parent + child into one trusted model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50" y="5973961"/>
            <a:ext cx="1003340" cy="120407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77946" y="6174581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Deliver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7377946" y="6616065"/>
            <a:ext cx="655010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Dashboards and Genie AI for real-time insights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188750" y="7387114"/>
            <a:ext cx="7739301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Built with Databricks Lakehouse · Medallion Architecture · Delta Lake · SQL + Python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2026-02-25T08:32:12Z</dcterms:created>
  <dcterms:modified xsi:type="dcterms:W3CDTF">2026-02-25T08:32:12Z</dcterms:modified>
</cp:coreProperties>
</file>